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446" r:id="rId5"/>
    <p:sldId id="448" r:id="rId6"/>
    <p:sldId id="471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63" r:id="rId21"/>
    <p:sldId id="464" r:id="rId22"/>
    <p:sldId id="465" r:id="rId23"/>
    <p:sldId id="466" r:id="rId24"/>
    <p:sldId id="467" r:id="rId25"/>
    <p:sldId id="468" r:id="rId26"/>
    <p:sldId id="469" r:id="rId27"/>
    <p:sldId id="470" r:id="rId28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93300"/>
    <a:srgbClr val="008000"/>
    <a:srgbClr val="777777"/>
    <a:srgbClr val="003399"/>
    <a:srgbClr val="FFFFCC"/>
    <a:srgbClr val="C0C0C0"/>
    <a:srgbClr val="DDDDDD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8" autoAdjust="0"/>
    <p:restoredTop sz="86464" autoAdjust="0"/>
  </p:normalViewPr>
  <p:slideViewPr>
    <p:cSldViewPr>
      <p:cViewPr>
        <p:scale>
          <a:sx n="80" d="100"/>
          <a:sy n="80" d="100"/>
        </p:scale>
        <p:origin x="-330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992" y="-96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49981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907"/>
            <a:ext cx="4890664" cy="44677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6374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r>
              <a:rPr lang="fr-FR" smtClean="0"/>
              <a:t>Formation</a:t>
            </a:r>
            <a:endParaRPr lang="fr-FR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587375" cy="488950"/>
          </a:xfrm>
        </p:spPr>
        <p:txBody>
          <a:bodyPr/>
          <a:lstStyle>
            <a:lvl1pPr>
              <a:defRPr sz="2600"/>
            </a:lvl1pPr>
          </a:lstStyle>
          <a:p>
            <a:fld id="{A136B56B-DE4D-4B8F-8F4E-D1B359A3E9E0}" type="slidenum">
              <a:rPr lang="fr-FR" sz="2600"/>
              <a:pPr/>
              <a:t>‹N°›</a:t>
            </a:fld>
            <a:endParaRPr lang="fr-FR" sz="260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>
            <a:lvl1pPr>
              <a:defRPr sz="2600" b="1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24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>
            <a:lvl1pPr>
              <a:defRPr sz="20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="1">
                <a:latin typeface="+mn-lt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000" y="360000"/>
            <a:ext cx="7560000" cy="72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000" y="1368000"/>
            <a:ext cx="4248562" cy="5040000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3"/>
          </p:nvPr>
        </p:nvSpPr>
        <p:spPr>
          <a:xfrm>
            <a:off x="4643438" y="1357298"/>
            <a:ext cx="4248562" cy="5040000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4"/>
          </p:nvPr>
        </p:nvSpPr>
        <p:spPr>
          <a:xfrm>
            <a:off x="252413" y="6516688"/>
            <a:ext cx="2159000" cy="341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Formation</a:t>
            </a:r>
            <a:endParaRPr lang="en-US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5"/>
          </p:nvPr>
        </p:nvSpPr>
        <p:spPr>
          <a:xfrm>
            <a:off x="6372225" y="6516688"/>
            <a:ext cx="2519363" cy="2873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D4B79914-7D3B-4525-861F-B58D3A52855F}" type="slidenum">
              <a:rPr lang="en-US"/>
              <a:pPr>
                <a:defRPr/>
              </a:pPr>
              <a:t>‹N°›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xmlns="" val="4088978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onne et empi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000" y="360000"/>
            <a:ext cx="7560000" cy="72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000" y="1368000"/>
            <a:ext cx="4248562" cy="5040000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3"/>
          </p:nvPr>
        </p:nvSpPr>
        <p:spPr>
          <a:xfrm>
            <a:off x="4643438" y="1357298"/>
            <a:ext cx="4248562" cy="242889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>
          <a:xfrm>
            <a:off x="4643438" y="3958094"/>
            <a:ext cx="4248562" cy="242889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5"/>
          </p:nvPr>
        </p:nvSpPr>
        <p:spPr>
          <a:xfrm>
            <a:off x="252413" y="6516688"/>
            <a:ext cx="2159000" cy="341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Formation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6"/>
          </p:nvPr>
        </p:nvSpPr>
        <p:spPr>
          <a:xfrm>
            <a:off x="6372225" y="6516688"/>
            <a:ext cx="2519363" cy="2873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BFD02A00-2278-4C4E-8634-422238B855E5}" type="slidenum">
              <a:rPr lang="en-US"/>
              <a:pPr>
                <a:defRPr/>
              </a:pPr>
              <a:t>‹N°›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xmlns="" val="314645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49051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4960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2007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673600" y="2927350"/>
            <a:ext cx="4113242" cy="1822450"/>
          </a:xfrm>
        </p:spPr>
        <p:txBody>
          <a:bodyPr/>
          <a:lstStyle/>
          <a:p>
            <a:r>
              <a:rPr lang="fr-FR" dirty="0" smtClean="0"/>
              <a:t>Présentation d’</a:t>
            </a:r>
            <a:r>
              <a:rPr lang="fr-FR" dirty="0" err="1" smtClean="0"/>
              <a:t>HyperV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b="0" dirty="0" err="1" smtClean="0"/>
              <a:t>Virtualisation</a:t>
            </a:r>
            <a:r>
              <a:rPr lang="fr-FR" b="0" dirty="0" smtClean="0"/>
              <a:t> sous Windows 2008</a:t>
            </a:r>
            <a:endParaRPr lang="fr-FR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357158" y="0"/>
            <a:ext cx="7559675" cy="719137"/>
          </a:xfrm>
        </p:spPr>
        <p:txBody>
          <a:bodyPr/>
          <a:lstStyle/>
          <a:p>
            <a:r>
              <a:rPr lang="fr-FR" dirty="0" smtClean="0"/>
              <a:t>Agenda du module</a:t>
            </a:r>
          </a:p>
        </p:txBody>
      </p:sp>
      <p:sp>
        <p:nvSpPr>
          <p:cNvPr id="10243" name="Espace réservé du contenu 2"/>
          <p:cNvSpPr>
            <a:spLocks noGrp="1"/>
          </p:cNvSpPr>
          <p:nvPr>
            <p:ph idx="1"/>
          </p:nvPr>
        </p:nvSpPr>
        <p:spPr>
          <a:xfrm>
            <a:off x="285720" y="1000108"/>
            <a:ext cx="8639175" cy="5040313"/>
          </a:xfrm>
        </p:spPr>
        <p:txBody>
          <a:bodyPr/>
          <a:lstStyle/>
          <a:p>
            <a:r>
              <a:rPr lang="fr-FR" dirty="0" smtClean="0"/>
              <a:t>Présentation d’Hyper-V</a:t>
            </a:r>
          </a:p>
          <a:p>
            <a:r>
              <a:rPr lang="fr-FR" dirty="0" smtClean="0"/>
              <a:t>Installation d‘Hyper-V</a:t>
            </a:r>
          </a:p>
          <a:p>
            <a:r>
              <a:rPr lang="fr-FR" dirty="0" smtClean="0"/>
              <a:t>Configuration d‘Hyper-V</a:t>
            </a:r>
          </a:p>
          <a:p>
            <a:r>
              <a:rPr lang="fr-FR" dirty="0" smtClean="0"/>
              <a:t>Administration des machines virtuelles</a:t>
            </a:r>
          </a:p>
        </p:txBody>
      </p:sp>
    </p:spTree>
    <p:extLst>
      <p:ext uri="{BB962C8B-B14F-4D97-AF65-F5344CB8AC3E}">
        <p14:creationId xmlns:p14="http://schemas.microsoft.com/office/powerpoint/2010/main" xmlns="" val="422073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xfrm>
            <a:off x="285720" y="0"/>
            <a:ext cx="8640067" cy="719137"/>
          </a:xfrm>
        </p:spPr>
        <p:txBody>
          <a:bodyPr/>
          <a:lstStyle/>
          <a:p>
            <a:r>
              <a:rPr lang="fr-FR" dirty="0" smtClean="0">
                <a:latin typeface="Arial" pitchFamily="34" charset="0"/>
              </a:rPr>
              <a:t>Offre de virtualisation de machine chez Microsoft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 dirty="0" smtClean="0">
                <a:latin typeface="Arial" pitchFamily="34" charset="0"/>
              </a:rPr>
              <a:t>Microsoft Virtual PC</a:t>
            </a:r>
          </a:p>
          <a:p>
            <a:pPr lvl="1"/>
            <a:r>
              <a:rPr lang="fr-FR" dirty="0" smtClean="0">
                <a:latin typeface="Arial" pitchFamily="34" charset="0"/>
              </a:rPr>
              <a:t>Le développement est arrêté</a:t>
            </a:r>
          </a:p>
          <a:p>
            <a:r>
              <a:rPr lang="fr-FR" dirty="0" smtClean="0">
                <a:latin typeface="Arial" pitchFamily="34" charset="0"/>
              </a:rPr>
              <a:t>Microsoft Virtual Server 2005</a:t>
            </a:r>
          </a:p>
          <a:p>
            <a:pPr lvl="1"/>
            <a:r>
              <a:rPr lang="fr-FR" dirty="0" smtClean="0">
                <a:latin typeface="Arial" pitchFamily="34" charset="0"/>
              </a:rPr>
              <a:t>Encore conseillé dans certains cas</a:t>
            </a:r>
          </a:p>
          <a:p>
            <a:r>
              <a:rPr lang="fr-FR" dirty="0" smtClean="0">
                <a:latin typeface="Arial" pitchFamily="34" charset="0"/>
              </a:rPr>
              <a:t>Med-V</a:t>
            </a:r>
          </a:p>
          <a:p>
            <a:pPr lvl="1"/>
            <a:r>
              <a:rPr lang="fr-FR" dirty="0" smtClean="0">
                <a:latin typeface="Arial" pitchFamily="34" charset="0"/>
              </a:rPr>
              <a:t>Fait parti du package MDOP</a:t>
            </a:r>
          </a:p>
          <a:p>
            <a:r>
              <a:rPr lang="fr-FR" dirty="0" smtClean="0">
                <a:latin typeface="Arial" pitchFamily="34" charset="0"/>
              </a:rPr>
              <a:t>Windows Virtual PC</a:t>
            </a:r>
          </a:p>
          <a:p>
            <a:pPr lvl="1"/>
            <a:r>
              <a:rPr lang="fr-FR" dirty="0" smtClean="0">
                <a:latin typeface="Arial" pitchFamily="34" charset="0"/>
              </a:rPr>
              <a:t>Uniquement sur Windows 7</a:t>
            </a:r>
          </a:p>
          <a:p>
            <a:r>
              <a:rPr lang="fr-FR" dirty="0" smtClean="0">
                <a:latin typeface="Arial" pitchFamily="34" charset="0"/>
              </a:rPr>
              <a:t>Hyper-V</a:t>
            </a:r>
          </a:p>
        </p:txBody>
      </p:sp>
      <p:sp>
        <p:nvSpPr>
          <p:cNvPr id="12292" name="Espace réservé de la date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mtClean="0">
                <a:solidFill>
                  <a:schemeClr val="bg1"/>
                </a:solidFill>
                <a:latin typeface="Verdana" pitchFamily="34" charset="0"/>
              </a:rPr>
              <a:t>Formation</a:t>
            </a:r>
            <a:endParaRPr lang="en-US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2293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6372225" y="6516688"/>
            <a:ext cx="2519363" cy="287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1"/>
                </a:solidFill>
                <a:latin typeface="Verdana" pitchFamily="34" charset="0"/>
              </a:rPr>
              <a:t>© EGILIA Learning - 2008</a:t>
            </a:r>
          </a:p>
        </p:txBody>
      </p:sp>
      <p:sp>
        <p:nvSpPr>
          <p:cNvPr id="12294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3492500" y="6516688"/>
            <a:ext cx="2159000" cy="3413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1"/>
                </a:solidFill>
                <a:latin typeface="Verdana" pitchFamily="34" charset="0"/>
              </a:rPr>
              <a:t>- </a:t>
            </a:r>
            <a:fld id="{4255BB2A-971E-458D-953E-DB7D8A9949BD}" type="slidenum">
              <a:rPr lang="en-US" smtClean="0">
                <a:solidFill>
                  <a:schemeClr val="bg1"/>
                </a:solidFill>
                <a:latin typeface="Verdana" pitchFamily="34" charset="0"/>
              </a:rPr>
              <a:pPr eaLnBrk="1" hangingPunct="1"/>
              <a:t>3</a:t>
            </a:fld>
            <a:r>
              <a:rPr lang="en-US" smtClean="0">
                <a:solidFill>
                  <a:schemeClr val="bg1"/>
                </a:solidFill>
                <a:latin typeface="Verdana" pitchFamily="34" charset="0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xmlns="" val="23003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7559675" cy="719137"/>
          </a:xfrm>
        </p:spPr>
        <p:txBody>
          <a:bodyPr/>
          <a:lstStyle/>
          <a:p>
            <a:r>
              <a:rPr lang="fr-FR" dirty="0" smtClean="0"/>
              <a:t>Présentation d’Hyper-V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 smtClean="0"/>
              <a:t>Qu’est que la virtualisation ?</a:t>
            </a:r>
          </a:p>
          <a:p>
            <a:r>
              <a:rPr lang="fr-FR" smtClean="0"/>
              <a:t>Problématiques</a:t>
            </a:r>
          </a:p>
          <a:p>
            <a:pPr lvl="1"/>
            <a:r>
              <a:rPr lang="fr-FR" smtClean="0"/>
              <a:t>L’émulation</a:t>
            </a:r>
          </a:p>
          <a:p>
            <a:pPr lvl="1"/>
            <a:r>
              <a:rPr lang="fr-FR" smtClean="0"/>
              <a:t>La virtualisation</a:t>
            </a:r>
          </a:p>
          <a:p>
            <a:pPr lvl="1"/>
            <a:r>
              <a:rPr lang="fr-FR" smtClean="0"/>
              <a:t>La para-virtualisation</a:t>
            </a:r>
          </a:p>
          <a:p>
            <a:r>
              <a:rPr lang="fr-FR" smtClean="0"/>
              <a:t>L’Hyperviseur de Windows Server 2008</a:t>
            </a:r>
          </a:p>
        </p:txBody>
      </p:sp>
    </p:spTree>
    <p:extLst>
      <p:ext uri="{BB962C8B-B14F-4D97-AF65-F5344CB8AC3E}">
        <p14:creationId xmlns:p14="http://schemas.microsoft.com/office/powerpoint/2010/main" xmlns="" val="377895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xfrm>
            <a:off x="285720" y="0"/>
            <a:ext cx="7559675" cy="719137"/>
          </a:xfrm>
        </p:spPr>
        <p:txBody>
          <a:bodyPr/>
          <a:lstStyle/>
          <a:p>
            <a:r>
              <a:rPr lang="fr-FR" dirty="0" smtClean="0"/>
              <a:t>Qu’est ce que la </a:t>
            </a:r>
            <a:r>
              <a:rPr lang="fr-FR" dirty="0" err="1" smtClean="0"/>
              <a:t>virtualisation</a:t>
            </a:r>
            <a:r>
              <a:rPr lang="fr-FR" dirty="0" smtClean="0"/>
              <a:t> ?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 smtClean="0"/>
              <a:t>Définition</a:t>
            </a:r>
          </a:p>
          <a:p>
            <a:pPr lvl="1"/>
            <a:r>
              <a:rPr lang="fr-FR" smtClean="0"/>
              <a:t>« Ensemble de technologies qui permettent de faire fonctionner simultanément plusieurs systèmes d'exploitation sur une seule machine »</a:t>
            </a:r>
          </a:p>
          <a:p>
            <a:endParaRPr lang="fr-FR" smtClean="0"/>
          </a:p>
          <a:p>
            <a:r>
              <a:rPr lang="fr-FR" smtClean="0"/>
              <a:t>Moniteur de machines virtuelles</a:t>
            </a:r>
          </a:p>
          <a:p>
            <a:pPr lvl="1"/>
            <a:r>
              <a:rPr lang="fr-FR" smtClean="0"/>
              <a:t>Aussi appelé hyperviseur ou VMM</a:t>
            </a:r>
          </a:p>
          <a:p>
            <a:pPr lvl="1"/>
            <a:r>
              <a:rPr lang="fr-FR" smtClean="0"/>
              <a:t>Aura pour charge la virtualisation et la répartition des ressources du matériel physique</a:t>
            </a:r>
          </a:p>
        </p:txBody>
      </p:sp>
    </p:spTree>
    <p:extLst>
      <p:ext uri="{BB962C8B-B14F-4D97-AF65-F5344CB8AC3E}">
        <p14:creationId xmlns:p14="http://schemas.microsoft.com/office/powerpoint/2010/main" xmlns="" val="255278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Problématiques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Les instructions du processeur émulé ne doivent pas être réalisées par le CPU physique</a:t>
            </a:r>
          </a:p>
          <a:p>
            <a:pPr lvl="1"/>
            <a:r>
              <a:rPr lang="fr-FR" sz="2400" dirty="0" smtClean="0"/>
              <a:t>Cela outrepasserait le moniteur de machines virtuelles et interférerait avec le système hôte</a:t>
            </a:r>
          </a:p>
          <a:p>
            <a:endParaRPr lang="fr-FR" sz="2400" dirty="0" smtClean="0"/>
          </a:p>
          <a:p>
            <a:r>
              <a:rPr lang="fr-FR" sz="2400" dirty="0" smtClean="0"/>
              <a:t>Architecture x86</a:t>
            </a:r>
          </a:p>
          <a:p>
            <a:pPr lvl="1"/>
            <a:r>
              <a:rPr lang="fr-FR" sz="2400" dirty="0" smtClean="0"/>
              <a:t>17 instructions sont interprétées directement par le processeur ce qui nécessite la mise en place de moyens détournés pour sa </a:t>
            </a:r>
            <a:r>
              <a:rPr lang="fr-FR" sz="2400" dirty="0" err="1" smtClean="0"/>
              <a:t>virtualisation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3 principes pour résoudre ce problème:</a:t>
            </a:r>
          </a:p>
          <a:p>
            <a:pPr lvl="1"/>
            <a:r>
              <a:rPr lang="fr-FR" sz="2400" dirty="0" smtClean="0"/>
              <a:t>L’émulation, la </a:t>
            </a:r>
            <a:r>
              <a:rPr lang="fr-FR" sz="2400" dirty="0" err="1" smtClean="0"/>
              <a:t>virtualisation</a:t>
            </a:r>
            <a:r>
              <a:rPr lang="fr-FR" sz="2400" dirty="0" smtClean="0"/>
              <a:t> et la para-</a:t>
            </a:r>
            <a:r>
              <a:rPr lang="fr-FR" sz="2400" dirty="0" err="1" smtClean="0"/>
              <a:t>virtualisation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15486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L’émulation</a:t>
            </a:r>
          </a:p>
        </p:txBody>
      </p:sp>
      <p:sp>
        <p:nvSpPr>
          <p:cNvPr id="1433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Interpréteur pour toutes les instructions.</a:t>
            </a:r>
          </a:p>
          <a:p>
            <a:endParaRPr lang="fr-FR" smtClean="0"/>
          </a:p>
          <a:p>
            <a:r>
              <a:rPr lang="fr-FR" smtClean="0"/>
              <a:t>Instructions émulées jamais directement exécutées par le processeur physique.</a:t>
            </a:r>
          </a:p>
          <a:p>
            <a:endParaRPr lang="fr-FR" smtClean="0"/>
          </a:p>
          <a:p>
            <a:r>
              <a:rPr lang="fr-FR" smtClean="0"/>
              <a:t>Solution très coûteuse en ressources.</a:t>
            </a:r>
          </a:p>
          <a:p>
            <a:endParaRPr lang="fr-FR" smtClean="0"/>
          </a:p>
          <a:p>
            <a:r>
              <a:rPr lang="fr-FR" smtClean="0"/>
              <a:t>Indépendance totale entre l’architecture physique et émulée (x86 sur PowerPC).</a:t>
            </a:r>
          </a:p>
        </p:txBody>
      </p:sp>
    </p:spTree>
    <p:extLst>
      <p:ext uri="{BB962C8B-B14F-4D97-AF65-F5344CB8AC3E}">
        <p14:creationId xmlns:p14="http://schemas.microsoft.com/office/powerpoint/2010/main" xmlns="" val="53721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virtualisation</a:t>
            </a:r>
          </a:p>
        </p:txBody>
      </p:sp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smtClean="0"/>
              <a:t>Emule le fonctionnement des instructions pour identifier celles qui sont sensibles</a:t>
            </a:r>
          </a:p>
          <a:p>
            <a:pPr lvl="1"/>
            <a:r>
              <a:rPr lang="fr-FR" sz="2400" smtClean="0"/>
              <a:t>Intel et AMD intègrent maintenant des instructions en remplacement pour faciliter cette virtualisation.</a:t>
            </a:r>
          </a:p>
          <a:p>
            <a:endParaRPr lang="fr-FR" sz="2400" smtClean="0"/>
          </a:p>
          <a:p>
            <a:r>
              <a:rPr lang="fr-FR" sz="2400" smtClean="0"/>
              <a:t>Les autres instructions sont exécutées par le processeur ce qui est moins pénalisant que de tout émuler</a:t>
            </a:r>
          </a:p>
          <a:p>
            <a:endParaRPr lang="fr-FR" sz="2400" smtClean="0"/>
          </a:p>
          <a:p>
            <a:r>
              <a:rPr lang="fr-FR" sz="2400" smtClean="0"/>
              <a:t>Utilisé par des produits comme Virtual Server ou VMware ESX</a:t>
            </a:r>
          </a:p>
        </p:txBody>
      </p:sp>
    </p:spTree>
    <p:extLst>
      <p:ext uri="{BB962C8B-B14F-4D97-AF65-F5344CB8AC3E}">
        <p14:creationId xmlns:p14="http://schemas.microsoft.com/office/powerpoint/2010/main" xmlns="" val="361690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Para-virtualisation</a:t>
            </a: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Communication entre le moniteur de machine virtuelle et le système invité.</a:t>
            </a:r>
          </a:p>
          <a:p>
            <a:pPr lvl="1"/>
            <a:r>
              <a:rPr lang="fr-FR" smtClean="0"/>
              <a:t>Le système invité sait qu’il est virtualisé.</a:t>
            </a:r>
          </a:p>
          <a:p>
            <a:endParaRPr lang="fr-FR" smtClean="0"/>
          </a:p>
          <a:p>
            <a:r>
              <a:rPr lang="fr-FR" smtClean="0"/>
              <a:t>Evite les 17 instructions problématiques par des appels des systèmes invités au moniteur de machine virtuelle (hypercalls)</a:t>
            </a:r>
          </a:p>
          <a:p>
            <a:endParaRPr lang="fr-FR" smtClean="0"/>
          </a:p>
          <a:p>
            <a:r>
              <a:rPr lang="fr-FR" smtClean="0"/>
              <a:t>Principe le plus performant mais nécessite un système émulé modifié pour fonctionner.</a:t>
            </a:r>
          </a:p>
        </p:txBody>
      </p:sp>
    </p:spTree>
    <p:extLst>
      <p:ext uri="{BB962C8B-B14F-4D97-AF65-F5344CB8AC3E}">
        <p14:creationId xmlns:p14="http://schemas.microsoft.com/office/powerpoint/2010/main" xmlns="" val="220291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Les autres problématiques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La mémoire</a:t>
            </a:r>
          </a:p>
          <a:p>
            <a:pPr lvl="1"/>
            <a:r>
              <a:rPr lang="fr-FR" smtClean="0"/>
              <a:t>Intercepter les accès des environnements émulés pour les rediriger vers des zones mémoires dédiées.</a:t>
            </a:r>
          </a:p>
          <a:p>
            <a:endParaRPr lang="fr-FR" smtClean="0"/>
          </a:p>
          <a:p>
            <a:r>
              <a:rPr lang="fr-FR" smtClean="0"/>
              <a:t>Les contrôleurs de disques et réseau</a:t>
            </a:r>
          </a:p>
          <a:p>
            <a:pPr lvl="1"/>
            <a:r>
              <a:rPr lang="fr-FR" smtClean="0"/>
              <a:t>Virtualiser les cartes contrôleurs afin d’en tirer le meilleur rendement. La plupart des produits actuels ne font qu’émuler ces périphériques, et perdent ainsi beaucoup en performance.</a:t>
            </a:r>
          </a:p>
        </p:txBody>
      </p:sp>
    </p:spTree>
    <p:extLst>
      <p:ext uri="{BB962C8B-B14F-4D97-AF65-F5344CB8AC3E}">
        <p14:creationId xmlns:p14="http://schemas.microsoft.com/office/powerpoint/2010/main" xmlns="" val="297442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L’Hyperviseur de Windows Server 2008</a:t>
            </a:r>
          </a:p>
        </p:txBody>
      </p:sp>
      <p:sp>
        <p:nvSpPr>
          <p:cNvPr id="1843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 smtClean="0"/>
              <a:t>Windows Server 2008 est le </a:t>
            </a:r>
            <a:r>
              <a:rPr lang="fr-FR" sz="2000" dirty="0" err="1" smtClean="0"/>
              <a:t>coeur</a:t>
            </a:r>
            <a:r>
              <a:rPr lang="fr-FR" sz="2000" dirty="0" smtClean="0"/>
              <a:t> de la nouvelle offre de </a:t>
            </a:r>
            <a:r>
              <a:rPr lang="fr-FR" sz="2000" dirty="0" err="1" smtClean="0"/>
              <a:t>virtualisation</a:t>
            </a:r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Contrôle les accès bas niveau des ressources</a:t>
            </a:r>
          </a:p>
          <a:p>
            <a:pPr lvl="1"/>
            <a:r>
              <a:rPr lang="fr-FR" sz="2000" dirty="0" smtClean="0"/>
              <a:t>Accès plus direct au matériel.</a:t>
            </a:r>
          </a:p>
          <a:p>
            <a:pPr lvl="1"/>
            <a:r>
              <a:rPr lang="fr-FR" sz="2000" dirty="0" smtClean="0"/>
              <a:t>Le système principal devient une machine virtuelle.</a:t>
            </a:r>
          </a:p>
          <a:p>
            <a:pPr lvl="1"/>
            <a:r>
              <a:rPr lang="fr-FR" sz="2000" dirty="0" smtClean="0"/>
              <a:t>Les pilotes s’exécutent dans chacune des machines virtuelles pour un accès rapide aux périphériques.</a:t>
            </a:r>
          </a:p>
          <a:p>
            <a:endParaRPr lang="fr-FR" sz="2000" dirty="0" smtClean="0"/>
          </a:p>
        </p:txBody>
      </p:sp>
      <p:pic>
        <p:nvPicPr>
          <p:cNvPr id="18436" name="Espace réservé du contenu 7" descr="image3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928926" y="3929066"/>
            <a:ext cx="4248150" cy="2354262"/>
          </a:xfrm>
        </p:spPr>
      </p:pic>
    </p:spTree>
    <p:extLst>
      <p:ext uri="{BB962C8B-B14F-4D97-AF65-F5344CB8AC3E}">
        <p14:creationId xmlns:p14="http://schemas.microsoft.com/office/powerpoint/2010/main" xmlns="" val="13197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Installation d’Hyper-V</a:t>
            </a:r>
          </a:p>
        </p:txBody>
      </p:sp>
      <p:sp>
        <p:nvSpPr>
          <p:cNvPr id="19459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Caractéristiques d’Hyper-V</a:t>
            </a:r>
          </a:p>
          <a:p>
            <a:r>
              <a:rPr lang="fr-FR" smtClean="0"/>
              <a:t>Les implémentations d’Hyper-V</a:t>
            </a:r>
          </a:p>
          <a:p>
            <a:r>
              <a:rPr lang="fr-FR" smtClean="0"/>
              <a:t>Les outils d’administration</a:t>
            </a:r>
          </a:p>
          <a:p>
            <a:r>
              <a:rPr lang="fr-FR" smtClean="0"/>
              <a:t>Contrôle des machines virtuelles</a:t>
            </a:r>
          </a:p>
        </p:txBody>
      </p:sp>
    </p:spTree>
    <p:extLst>
      <p:ext uri="{BB962C8B-B14F-4D97-AF65-F5344CB8AC3E}">
        <p14:creationId xmlns:p14="http://schemas.microsoft.com/office/powerpoint/2010/main" xmlns="" val="41143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Caractéristiques d’Hyper-V</a:t>
            </a:r>
          </a:p>
        </p:txBody>
      </p:sp>
      <p:sp>
        <p:nvSpPr>
          <p:cNvPr id="2048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Type de processeurs de la plateforme</a:t>
            </a:r>
          </a:p>
          <a:p>
            <a:pPr lvl="1"/>
            <a:r>
              <a:rPr lang="fr-FR" dirty="0" smtClean="0"/>
              <a:t>Architecture 64 bits.</a:t>
            </a:r>
          </a:p>
          <a:p>
            <a:pPr lvl="1"/>
            <a:r>
              <a:rPr lang="fr-FR" dirty="0" smtClean="0"/>
              <a:t>Processeur avec technologie de virtualisation.</a:t>
            </a:r>
          </a:p>
          <a:p>
            <a:pPr lvl="1"/>
            <a:r>
              <a:rPr lang="fr-FR" dirty="0" smtClean="0"/>
              <a:t>Protection matérielle de l'exécution des données. </a:t>
            </a:r>
          </a:p>
          <a:p>
            <a:r>
              <a:rPr lang="fr-FR" dirty="0" smtClean="0"/>
              <a:t>Type de plateforme émulée</a:t>
            </a:r>
          </a:p>
          <a:p>
            <a:pPr lvl="1"/>
            <a:r>
              <a:rPr lang="fr-FR" dirty="0" smtClean="0"/>
              <a:t>Multiprocesseur en 32 ou 64 bits.</a:t>
            </a:r>
          </a:p>
          <a:p>
            <a:r>
              <a:rPr lang="fr-FR" dirty="0" smtClean="0"/>
              <a:t>Mise en cluster des machines virtuelles</a:t>
            </a:r>
          </a:p>
          <a:p>
            <a:pPr lvl="1"/>
            <a:r>
              <a:rPr lang="fr-FR" dirty="0" smtClean="0"/>
              <a:t>Jusqu'à 16 nœuds pour de la haute-disponibilité.</a:t>
            </a:r>
          </a:p>
        </p:txBody>
      </p:sp>
    </p:spTree>
    <p:extLst>
      <p:ext uri="{BB962C8B-B14F-4D97-AF65-F5344CB8AC3E}">
        <p14:creationId xmlns:p14="http://schemas.microsoft.com/office/powerpoint/2010/main" xmlns="" val="420954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Les implémentations d’Hyper-V</a:t>
            </a:r>
          </a:p>
        </p:txBody>
      </p:sp>
      <p:sp>
        <p:nvSpPr>
          <p:cNvPr id="2150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Edition standard de Windows Server 2008</a:t>
            </a:r>
          </a:p>
          <a:p>
            <a:pPr lvl="1"/>
            <a:r>
              <a:rPr lang="fr-FR" smtClean="0"/>
              <a:t>Sous forme de rôle.</a:t>
            </a:r>
          </a:p>
          <a:p>
            <a:pPr lvl="1"/>
            <a:r>
              <a:rPr lang="fr-FR" smtClean="0"/>
              <a:t>Standard, Enterprise et Datacenter</a:t>
            </a:r>
          </a:p>
          <a:p>
            <a:endParaRPr lang="fr-FR" smtClean="0"/>
          </a:p>
          <a:p>
            <a:r>
              <a:rPr lang="fr-FR" smtClean="0"/>
              <a:t>Edition Core de Windows Server 2008</a:t>
            </a:r>
          </a:p>
          <a:p>
            <a:pPr lvl="1"/>
            <a:r>
              <a:rPr lang="fr-FR" smtClean="0"/>
              <a:t>bcdedit /set hypervisorlaunchtype auto</a:t>
            </a:r>
          </a:p>
          <a:p>
            <a:pPr lvl="1"/>
            <a:r>
              <a:rPr lang="fr-FR" smtClean="0"/>
              <a:t>Start /w ocsetup Microsoft-Hyper-V</a:t>
            </a:r>
          </a:p>
          <a:p>
            <a:endParaRPr lang="fr-FR" smtClean="0"/>
          </a:p>
          <a:p>
            <a:r>
              <a:rPr lang="fr-FR" smtClean="0"/>
              <a:t>Hyper-V Server 2008</a:t>
            </a:r>
          </a:p>
          <a:p>
            <a:pPr lvl="1"/>
            <a:r>
              <a:rPr lang="fr-FR" smtClean="0"/>
              <a:t>Système d’exploitation gratuit dédié à Hyper-V</a:t>
            </a:r>
          </a:p>
        </p:txBody>
      </p:sp>
    </p:spTree>
    <p:extLst>
      <p:ext uri="{BB962C8B-B14F-4D97-AF65-F5344CB8AC3E}">
        <p14:creationId xmlns:p14="http://schemas.microsoft.com/office/powerpoint/2010/main" xmlns="" val="25229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Les outils d’administration</a:t>
            </a:r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Server Manager</a:t>
            </a:r>
          </a:p>
          <a:p>
            <a:pPr lvl="1"/>
            <a:r>
              <a:rPr lang="fr-FR" sz="2400" dirty="0" smtClean="0"/>
              <a:t>Configuration des machines virtuelles</a:t>
            </a:r>
          </a:p>
          <a:p>
            <a:pPr lvl="1"/>
            <a:r>
              <a:rPr lang="fr-FR" sz="2400" dirty="0" smtClean="0"/>
              <a:t>Import / Export</a:t>
            </a:r>
          </a:p>
          <a:p>
            <a:pPr lvl="1"/>
            <a:r>
              <a:rPr lang="fr-FR" sz="2400" dirty="0" smtClean="0"/>
              <a:t>Virtual Network Manager</a:t>
            </a:r>
          </a:p>
          <a:p>
            <a:r>
              <a:rPr lang="en-US" sz="2400" dirty="0" smtClean="0"/>
              <a:t>System </a:t>
            </a:r>
            <a:r>
              <a:rPr lang="en-US" sz="2400" dirty="0" smtClean="0"/>
              <a:t>Center Virtual Machine Manager 2008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PowerShell</a:t>
            </a:r>
            <a:endParaRPr lang="fr-FR" sz="2400" dirty="0" smtClean="0"/>
          </a:p>
        </p:txBody>
      </p:sp>
      <p:pic>
        <p:nvPicPr>
          <p:cNvPr id="22532" name="Espace réservé du contenu 8" descr="image1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429124" y="3214686"/>
            <a:ext cx="4248150" cy="3313112"/>
          </a:xfrm>
        </p:spPr>
      </p:pic>
    </p:spTree>
    <p:extLst>
      <p:ext uri="{BB962C8B-B14F-4D97-AF65-F5344CB8AC3E}">
        <p14:creationId xmlns:p14="http://schemas.microsoft.com/office/powerpoint/2010/main" xmlns="" val="316148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Contrôle des machines virtuelles</a:t>
            </a:r>
          </a:p>
        </p:txBody>
      </p:sp>
      <p:sp>
        <p:nvSpPr>
          <p:cNvPr id="2355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smtClean="0"/>
              <a:t>Virtual Machine Connection</a:t>
            </a:r>
          </a:p>
          <a:p>
            <a:pPr lvl="1"/>
            <a:r>
              <a:rPr lang="fr-FR" sz="2400" smtClean="0"/>
              <a:t>Utilise le protocole RDP (TCP 3389)</a:t>
            </a:r>
          </a:p>
          <a:p>
            <a:endParaRPr lang="fr-FR" sz="2400" smtClean="0"/>
          </a:p>
          <a:p>
            <a:r>
              <a:rPr lang="fr-FR" sz="2400" smtClean="0"/>
              <a:t>Raccourcis (A noter)</a:t>
            </a:r>
          </a:p>
          <a:p>
            <a:pPr lvl="1"/>
            <a:r>
              <a:rPr lang="fr-FR" sz="2400" smtClean="0"/>
              <a:t>Libérer la souris</a:t>
            </a:r>
          </a:p>
          <a:p>
            <a:pPr lvl="2"/>
            <a:r>
              <a:rPr lang="fr-FR" sz="2000" smtClean="0"/>
              <a:t>Ctrl-Alt-Left</a:t>
            </a:r>
          </a:p>
          <a:p>
            <a:pPr lvl="1"/>
            <a:r>
              <a:rPr lang="fr-FR" sz="2400" smtClean="0"/>
              <a:t>Plein écran</a:t>
            </a:r>
          </a:p>
          <a:p>
            <a:pPr lvl="2"/>
            <a:r>
              <a:rPr lang="fr-FR" sz="2000" smtClean="0"/>
              <a:t>Ctrl-Alt-Pause</a:t>
            </a:r>
          </a:p>
          <a:p>
            <a:pPr lvl="1"/>
            <a:r>
              <a:rPr lang="fr-FR" sz="2400" smtClean="0"/>
              <a:t>Ctrl-Alt-Suppr</a:t>
            </a:r>
          </a:p>
          <a:p>
            <a:pPr lvl="2"/>
            <a:r>
              <a:rPr lang="fr-FR" sz="2000" smtClean="0"/>
              <a:t>Ctrl-Alt-Fin</a:t>
            </a:r>
          </a:p>
        </p:txBody>
      </p:sp>
      <p:pic>
        <p:nvPicPr>
          <p:cNvPr id="23556" name="Espace réservé du contenu 9" descr="image08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95850" y="2246313"/>
            <a:ext cx="4248150" cy="3262312"/>
          </a:xfrm>
        </p:spPr>
      </p:pic>
    </p:spTree>
    <p:extLst>
      <p:ext uri="{BB962C8B-B14F-4D97-AF65-F5344CB8AC3E}">
        <p14:creationId xmlns:p14="http://schemas.microsoft.com/office/powerpoint/2010/main" xmlns="" val="20075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Configuration d’Hyper-V</a:t>
            </a:r>
          </a:p>
        </p:txBody>
      </p:sp>
      <p:sp>
        <p:nvSpPr>
          <p:cNvPr id="25603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Création d’un disque virtuel</a:t>
            </a:r>
          </a:p>
          <a:p>
            <a:r>
              <a:rPr lang="fr-FR" smtClean="0"/>
              <a:t>Création d’un réseau virtuel</a:t>
            </a:r>
          </a:p>
          <a:p>
            <a:r>
              <a:rPr lang="fr-FR" smtClean="0"/>
              <a:t>Mise en haute disponibilité</a:t>
            </a:r>
          </a:p>
        </p:txBody>
      </p:sp>
    </p:spTree>
    <p:extLst>
      <p:ext uri="{BB962C8B-B14F-4D97-AF65-F5344CB8AC3E}">
        <p14:creationId xmlns:p14="http://schemas.microsoft.com/office/powerpoint/2010/main" xmlns="" val="15001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Création d’un disque virtuel</a:t>
            </a:r>
          </a:p>
        </p:txBody>
      </p:sp>
      <p:sp>
        <p:nvSpPr>
          <p:cNvPr id="2662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3 types de disques peuvent être créées</a:t>
            </a:r>
          </a:p>
          <a:p>
            <a:pPr lvl="1"/>
            <a:r>
              <a:rPr lang="fr-FR" sz="2400" dirty="0" smtClean="0"/>
              <a:t>Disques à extension dynamique</a:t>
            </a:r>
          </a:p>
          <a:p>
            <a:pPr lvl="2"/>
            <a:r>
              <a:rPr lang="fr-FR" sz="2000" dirty="0" smtClean="0"/>
              <a:t>Taille proportionnelle aux données</a:t>
            </a:r>
          </a:p>
          <a:p>
            <a:pPr lvl="1"/>
            <a:r>
              <a:rPr lang="fr-FR" sz="2400" dirty="0" smtClean="0"/>
              <a:t>Disques de taille fixe</a:t>
            </a:r>
          </a:p>
          <a:p>
            <a:pPr lvl="2"/>
            <a:r>
              <a:rPr lang="fr-FR" sz="2000" dirty="0" smtClean="0"/>
              <a:t>Allocation de l’espace à la création</a:t>
            </a:r>
          </a:p>
          <a:p>
            <a:pPr lvl="1"/>
            <a:r>
              <a:rPr lang="fr-FR" sz="2400" dirty="0" smtClean="0"/>
              <a:t>Disques d’annulation ou disque de différence</a:t>
            </a:r>
          </a:p>
          <a:p>
            <a:pPr lvl="2"/>
            <a:r>
              <a:rPr lang="fr-FR" sz="2000" dirty="0" smtClean="0"/>
              <a:t>Différentiel entre un disque de référence et </a:t>
            </a:r>
            <a:r>
              <a:rPr lang="fr-FR" sz="2000" dirty="0" smtClean="0"/>
              <a:t>celui-là</a:t>
            </a:r>
            <a:endParaRPr lang="fr-FR" sz="2000" dirty="0" smtClean="0"/>
          </a:p>
        </p:txBody>
      </p:sp>
      <p:pic>
        <p:nvPicPr>
          <p:cNvPr id="26628" name="Espace réservé du contenu 9" descr="untitled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4282" y="4143380"/>
            <a:ext cx="4248150" cy="1784350"/>
          </a:xfrm>
        </p:spPr>
      </p:pic>
      <p:pic>
        <p:nvPicPr>
          <p:cNvPr id="26629" name="Espace réservé du contenu 10" descr="untitled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95850" y="3998913"/>
            <a:ext cx="4248150" cy="2346325"/>
          </a:xfrm>
        </p:spPr>
      </p:pic>
    </p:spTree>
    <p:extLst>
      <p:ext uri="{BB962C8B-B14F-4D97-AF65-F5344CB8AC3E}">
        <p14:creationId xmlns:p14="http://schemas.microsoft.com/office/powerpoint/2010/main" xmlns="" val="392131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Espace réservé du contenu 10" descr="untitled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95850" y="2051050"/>
            <a:ext cx="4248150" cy="3652838"/>
          </a:xfrm>
        </p:spPr>
      </p:pic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Création d’un réseau virtuel</a:t>
            </a:r>
          </a:p>
        </p:txBody>
      </p:sp>
      <p:sp>
        <p:nvSpPr>
          <p:cNvPr id="27651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3 configurations possibles</a:t>
            </a:r>
          </a:p>
          <a:p>
            <a:pPr lvl="1"/>
            <a:r>
              <a:rPr lang="fr-FR" smtClean="0"/>
              <a:t>Le réseau externe</a:t>
            </a:r>
          </a:p>
          <a:p>
            <a:pPr lvl="2"/>
            <a:r>
              <a:rPr lang="fr-FR" smtClean="0"/>
              <a:t>Via une carte physique</a:t>
            </a:r>
          </a:p>
          <a:p>
            <a:pPr lvl="1"/>
            <a:r>
              <a:rPr lang="fr-FR" smtClean="0"/>
              <a:t>Le réseau interne</a:t>
            </a:r>
          </a:p>
          <a:p>
            <a:pPr lvl="2"/>
            <a:r>
              <a:rPr lang="fr-FR" smtClean="0"/>
              <a:t>Entre l’hôtes et les machines virtuelles. </a:t>
            </a:r>
          </a:p>
          <a:p>
            <a:pPr lvl="1"/>
            <a:r>
              <a:rPr lang="fr-FR" smtClean="0"/>
              <a:t>Le réseau privé</a:t>
            </a:r>
          </a:p>
          <a:p>
            <a:pPr lvl="2"/>
            <a:r>
              <a:rPr lang="fr-FR" smtClean="0"/>
              <a:t>Entre les machines virtuelles.</a:t>
            </a:r>
          </a:p>
        </p:txBody>
      </p:sp>
    </p:spTree>
    <p:extLst>
      <p:ext uri="{BB962C8B-B14F-4D97-AF65-F5344CB8AC3E}">
        <p14:creationId xmlns:p14="http://schemas.microsoft.com/office/powerpoint/2010/main" xmlns="" val="330600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Mise en haute disponibilité</a:t>
            </a:r>
          </a:p>
        </p:txBody>
      </p:sp>
      <p:sp>
        <p:nvSpPr>
          <p:cNvPr id="2867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smtClean="0"/>
              <a:t>Prise en charge par les services de cluster</a:t>
            </a:r>
          </a:p>
          <a:p>
            <a:pPr lvl="1"/>
            <a:r>
              <a:rPr lang="fr-FR" sz="2400" smtClean="0"/>
              <a:t>Fonctionnalités Failover Clustering.</a:t>
            </a:r>
          </a:p>
          <a:p>
            <a:pPr lvl="1"/>
            <a:r>
              <a:rPr lang="fr-FR" sz="2400" smtClean="0"/>
              <a:t>Chaque machine virtuelle devient une ressource du cluster</a:t>
            </a:r>
          </a:p>
        </p:txBody>
      </p:sp>
      <p:pic>
        <p:nvPicPr>
          <p:cNvPr id="28676" name="Espace réservé du contenu 7" descr="untitled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0562" y="2643182"/>
            <a:ext cx="4248150" cy="2935288"/>
          </a:xfrm>
        </p:spPr>
      </p:pic>
    </p:spTree>
    <p:extLst>
      <p:ext uri="{BB962C8B-B14F-4D97-AF65-F5344CB8AC3E}">
        <p14:creationId xmlns:p14="http://schemas.microsoft.com/office/powerpoint/2010/main" xmlns="" val="13682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Administration des machines virtuelles</a:t>
            </a:r>
          </a:p>
        </p:txBody>
      </p:sp>
      <p:sp>
        <p:nvSpPr>
          <p:cNvPr id="29699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Création d’une machine virtuelle</a:t>
            </a:r>
          </a:p>
          <a:p>
            <a:r>
              <a:rPr lang="fr-FR" smtClean="0"/>
              <a:t>Optimisation de la machine virtuelle</a:t>
            </a:r>
          </a:p>
          <a:p>
            <a:r>
              <a:rPr lang="fr-FR" smtClean="0"/>
              <a:t>Utilisation des snapshots</a:t>
            </a:r>
          </a:p>
        </p:txBody>
      </p:sp>
    </p:spTree>
    <p:extLst>
      <p:ext uri="{BB962C8B-B14F-4D97-AF65-F5344CB8AC3E}">
        <p14:creationId xmlns:p14="http://schemas.microsoft.com/office/powerpoint/2010/main" xmlns="" val="250866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Création d’une machine virtuelle</a:t>
            </a:r>
          </a:p>
        </p:txBody>
      </p:sp>
      <p:sp>
        <p:nvSpPr>
          <p:cNvPr id="30723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smtClean="0"/>
              <a:t>BIOS</a:t>
            </a:r>
          </a:p>
          <a:p>
            <a:pPr lvl="1"/>
            <a:r>
              <a:rPr lang="fr-FR" sz="2000" smtClean="0"/>
              <a:t>Ordre d’amorçage des périphériques</a:t>
            </a:r>
          </a:p>
          <a:p>
            <a:r>
              <a:rPr lang="fr-FR" sz="2000" smtClean="0"/>
              <a:t>Mémoire</a:t>
            </a:r>
          </a:p>
          <a:p>
            <a:pPr lvl="1"/>
            <a:r>
              <a:rPr lang="fr-FR" sz="2000" smtClean="0"/>
              <a:t>Quantité de mémoire</a:t>
            </a:r>
          </a:p>
          <a:p>
            <a:r>
              <a:rPr lang="fr-FR" sz="2000" smtClean="0"/>
              <a:t>Processeur</a:t>
            </a:r>
          </a:p>
          <a:p>
            <a:pPr lvl="1"/>
            <a:r>
              <a:rPr lang="fr-FR" sz="2000" smtClean="0"/>
              <a:t>Nombre de processeur</a:t>
            </a:r>
          </a:p>
          <a:p>
            <a:r>
              <a:rPr lang="fr-FR" sz="2000" smtClean="0"/>
              <a:t>Disques durs</a:t>
            </a:r>
          </a:p>
          <a:p>
            <a:pPr lvl="1"/>
            <a:r>
              <a:rPr lang="fr-FR" sz="2000" smtClean="0"/>
              <a:t>Contrôleurs, types</a:t>
            </a:r>
          </a:p>
          <a:p>
            <a:r>
              <a:rPr lang="fr-FR" sz="2000" smtClean="0"/>
              <a:t>Réseau</a:t>
            </a:r>
          </a:p>
          <a:p>
            <a:pPr lvl="1"/>
            <a:r>
              <a:rPr lang="fr-FR" sz="2000" smtClean="0"/>
              <a:t>Compatible ou optimisée</a:t>
            </a:r>
          </a:p>
          <a:p>
            <a:r>
              <a:rPr lang="fr-FR" sz="2000" smtClean="0"/>
              <a:t>Options de management</a:t>
            </a:r>
          </a:p>
          <a:p>
            <a:pPr lvl="1"/>
            <a:r>
              <a:rPr lang="fr-FR" sz="2000" smtClean="0"/>
              <a:t>Nom</a:t>
            </a:r>
          </a:p>
          <a:p>
            <a:pPr lvl="1"/>
            <a:r>
              <a:rPr lang="fr-FR" sz="2000" smtClean="0"/>
              <a:t>Snapshot</a:t>
            </a:r>
          </a:p>
          <a:p>
            <a:pPr lvl="1"/>
            <a:r>
              <a:rPr lang="fr-FR" sz="2000" smtClean="0"/>
              <a:t>…</a:t>
            </a:r>
          </a:p>
        </p:txBody>
      </p:sp>
      <p:pic>
        <p:nvPicPr>
          <p:cNvPr id="30724" name="Espace réservé du contenu 8" descr="Hyper-V_VM_Settings1_2.pn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858016" y="1357298"/>
            <a:ext cx="1958975" cy="5040312"/>
          </a:xfrm>
        </p:spPr>
      </p:pic>
    </p:spTree>
    <p:extLst>
      <p:ext uri="{BB962C8B-B14F-4D97-AF65-F5344CB8AC3E}">
        <p14:creationId xmlns:p14="http://schemas.microsoft.com/office/powerpoint/2010/main" xmlns="" val="420864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Optimisation de la machine virtuelle</a:t>
            </a:r>
          </a:p>
        </p:txBody>
      </p:sp>
      <p:sp>
        <p:nvSpPr>
          <p:cNvPr id="31747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smtClean="0"/>
              <a:t>Orientation tournée vers le marché de la virtualisation des systèmes serveur</a:t>
            </a:r>
          </a:p>
          <a:p>
            <a:endParaRPr lang="en-US" sz="2400" smtClean="0"/>
          </a:p>
          <a:p>
            <a:r>
              <a:rPr lang="fr-FR" sz="2400" smtClean="0"/>
              <a:t>Composants d’optimisation spécifiques fournit pour les systèmes invités supportés:</a:t>
            </a:r>
          </a:p>
          <a:p>
            <a:pPr lvl="1"/>
            <a:r>
              <a:rPr lang="en-US" sz="2400" smtClean="0"/>
              <a:t>Windows Server 2008 x86 et x64 (4up)</a:t>
            </a:r>
          </a:p>
          <a:p>
            <a:pPr lvl="1"/>
            <a:r>
              <a:rPr lang="en-US" sz="2400" smtClean="0"/>
              <a:t>Windows Server 2003 x86 et x64 (2up)</a:t>
            </a:r>
          </a:p>
          <a:p>
            <a:pPr lvl="1"/>
            <a:r>
              <a:rPr lang="en-US" sz="2400" smtClean="0"/>
              <a:t>Windows Server 2000 (1up)</a:t>
            </a:r>
          </a:p>
          <a:p>
            <a:pPr lvl="1"/>
            <a:r>
              <a:rPr lang="en-US" sz="2400" smtClean="0"/>
              <a:t>SUSE Linux Enterprise Server 10 x86</a:t>
            </a:r>
          </a:p>
          <a:p>
            <a:pPr lvl="1"/>
            <a:r>
              <a:rPr lang="en-US" sz="2400" smtClean="0"/>
              <a:t>Windows Vista x86 et x64 (2up)</a:t>
            </a:r>
          </a:p>
          <a:p>
            <a:pPr lvl="1"/>
            <a:r>
              <a:rPr lang="en-US" sz="2400" smtClean="0"/>
              <a:t>Windows XP Professional x86 et x64 (2up)</a:t>
            </a:r>
          </a:p>
        </p:txBody>
      </p:sp>
    </p:spTree>
    <p:extLst>
      <p:ext uri="{BB962C8B-B14F-4D97-AF65-F5344CB8AC3E}">
        <p14:creationId xmlns:p14="http://schemas.microsoft.com/office/powerpoint/2010/main" xmlns="" val="6955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Utilisation des snapshots</a:t>
            </a:r>
          </a:p>
        </p:txBody>
      </p:sp>
      <p:sp>
        <p:nvSpPr>
          <p:cNvPr id="32771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Permet de sauvegarder l’état d’une machine virtuelle lorsqu’elle est en fonctionnement</a:t>
            </a:r>
          </a:p>
          <a:p>
            <a:pPr lvl="1"/>
            <a:r>
              <a:rPr lang="fr-FR" sz="2400" dirty="0" smtClean="0"/>
              <a:t>Archive les modifications du disque </a:t>
            </a:r>
            <a:r>
              <a:rPr lang="fr-FR" sz="2400" dirty="0" err="1" smtClean="0"/>
              <a:t>virtualisé</a:t>
            </a:r>
            <a:r>
              <a:rPr lang="fr-FR" sz="2400" dirty="0" smtClean="0"/>
              <a:t> et le contenu de la mémoire vive.</a:t>
            </a:r>
          </a:p>
          <a:p>
            <a:pPr lvl="1"/>
            <a:r>
              <a:rPr lang="fr-FR" sz="2400" dirty="0" smtClean="0"/>
              <a:t>Utilise le service VSS (Volume </a:t>
            </a:r>
            <a:r>
              <a:rPr lang="fr-FR" sz="2400" dirty="0" err="1" smtClean="0"/>
              <a:t>Shadow</a:t>
            </a:r>
            <a:r>
              <a:rPr lang="fr-FR" sz="2400" dirty="0" smtClean="0"/>
              <a:t> Service)</a:t>
            </a:r>
          </a:p>
          <a:p>
            <a:endParaRPr lang="fr-FR" sz="2400" dirty="0" smtClean="0"/>
          </a:p>
        </p:txBody>
      </p:sp>
      <p:pic>
        <p:nvPicPr>
          <p:cNvPr id="32772" name="Espace réservé du contenu 12" descr="c-image12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8596" y="3429000"/>
            <a:ext cx="4248150" cy="1838325"/>
          </a:xfrm>
        </p:spPr>
      </p:pic>
      <p:pic>
        <p:nvPicPr>
          <p:cNvPr id="32773" name="Espace réservé du contenu 13" descr="c-image14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14876" y="4429132"/>
            <a:ext cx="4152900" cy="1689100"/>
          </a:xfrm>
        </p:spPr>
      </p:pic>
    </p:spTree>
    <p:extLst>
      <p:ext uri="{BB962C8B-B14F-4D97-AF65-F5344CB8AC3E}">
        <p14:creationId xmlns:p14="http://schemas.microsoft.com/office/powerpoint/2010/main" xmlns="" val="103988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cosia.SC.v.0.01.200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228F17C-B8B9-4CB0-A330-498890035D4C}"/>
</file>

<file path=customXml/itemProps2.xml><?xml version="1.0" encoding="utf-8"?>
<ds:datastoreItem xmlns:ds="http://schemas.openxmlformats.org/officeDocument/2006/customXml" ds:itemID="{02AC1A9B-99EA-4A8B-BE84-7FB10607AA5B}"/>
</file>

<file path=customXml/itemProps3.xml><?xml version="1.0" encoding="utf-8"?>
<ds:datastoreItem xmlns:ds="http://schemas.openxmlformats.org/officeDocument/2006/customXml" ds:itemID="{F6CB5778-83F6-44B1-BAFE-D6CBDBF2946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16948</TotalTime>
  <Words>837</Words>
  <Application>Microsoft Office PowerPoint</Application>
  <PresentationFormat>Affichage à l'écran (4:3)</PresentationFormat>
  <Paragraphs>180</Paragraphs>
  <Slides>24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ecosia.SC.v.0.01.2003</vt:lpstr>
      <vt:lpstr>Virtualisation sous Windows 2008</vt:lpstr>
      <vt:lpstr>Agenda du module</vt:lpstr>
      <vt:lpstr>Offre de virtualisation de machine chez Microsoft</vt:lpstr>
      <vt:lpstr>Présentation d’Hyper-V</vt:lpstr>
      <vt:lpstr>Qu’est ce que la virtualisation ?</vt:lpstr>
      <vt:lpstr>Problématiques</vt:lpstr>
      <vt:lpstr>L’émulation</vt:lpstr>
      <vt:lpstr>La virtualisation</vt:lpstr>
      <vt:lpstr>Para-virtualisation</vt:lpstr>
      <vt:lpstr>Les autres problématiques</vt:lpstr>
      <vt:lpstr>L’Hyperviseur de Windows Server 2008</vt:lpstr>
      <vt:lpstr>Installation d’Hyper-V</vt:lpstr>
      <vt:lpstr>Caractéristiques d’Hyper-V</vt:lpstr>
      <vt:lpstr>Les implémentations d’Hyper-V</vt:lpstr>
      <vt:lpstr>Les outils d’administration</vt:lpstr>
      <vt:lpstr>Contrôle des machines virtuelles</vt:lpstr>
      <vt:lpstr>Configuration d’Hyper-V</vt:lpstr>
      <vt:lpstr>Création d’un disque virtuel</vt:lpstr>
      <vt:lpstr>Création d’un réseau virtuel</vt:lpstr>
      <vt:lpstr>Mise en haute disponibilité</vt:lpstr>
      <vt:lpstr>Administration des machines virtuelles</vt:lpstr>
      <vt:lpstr>Création d’une machine virtuelle</vt:lpstr>
      <vt:lpstr>Optimisation de la machine virtuelle</vt:lpstr>
      <vt:lpstr>Utilisation des snapshots</vt:lpstr>
    </vt:vector>
  </TitlesOfParts>
  <Company>ECOSIA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ADMIN</cp:lastModifiedBy>
  <cp:revision>199</cp:revision>
  <cp:lastPrinted>1601-01-01T00:00:00Z</cp:lastPrinted>
  <dcterms:created xsi:type="dcterms:W3CDTF">2003-11-25T08:39:33Z</dcterms:created>
  <dcterms:modified xsi:type="dcterms:W3CDTF">2010-04-20T16:29:50Z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