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446" r:id="rId5"/>
    <p:sldId id="447" r:id="rId6"/>
    <p:sldId id="448" r:id="rId7"/>
    <p:sldId id="449" r:id="rId8"/>
    <p:sldId id="450" r:id="rId9"/>
    <p:sldId id="452" r:id="rId10"/>
    <p:sldId id="451" r:id="rId11"/>
    <p:sldId id="453" r:id="rId12"/>
    <p:sldId id="454" r:id="rId13"/>
    <p:sldId id="455" r:id="rId14"/>
    <p:sldId id="456" r:id="rId15"/>
    <p:sldId id="457" r:id="rId16"/>
    <p:sldId id="458" r:id="rId17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00"/>
    <a:srgbClr val="993300"/>
    <a:srgbClr val="777777"/>
    <a:srgbClr val="003399"/>
    <a:srgbClr val="FFFFCC"/>
    <a:srgbClr val="C0C0C0"/>
    <a:srgbClr val="DDDDD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9535" autoAdjust="0"/>
  </p:normalViewPr>
  <p:slideViewPr>
    <p:cSldViewPr>
      <p:cViewPr varScale="1">
        <p:scale>
          <a:sx n="76" d="100"/>
          <a:sy n="76" d="100"/>
        </p:scale>
        <p:origin x="162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3336" y="-10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795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907"/>
            <a:ext cx="4890664" cy="44677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094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53425" y="6359525"/>
            <a:ext cx="990575" cy="498475"/>
          </a:xfrm>
        </p:spPr>
        <p:txBody>
          <a:bodyPr/>
          <a:lstStyle>
            <a:lvl1pPr>
              <a:defRPr sz="2400"/>
            </a:lvl1pPr>
          </a:lstStyle>
          <a:p>
            <a:fld id="{A136B56B-DE4D-4B8F-8F4E-D1B359A3E9E0}" type="slidenum">
              <a:rPr lang="fr-FR" smtClean="0"/>
              <a:pPr/>
              <a:t>‹N°›</a:t>
            </a:fld>
            <a:endParaRPr lang="fr-FR" sz="2600" dirty="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 b="1"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 dirty="0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>
            <a:lvl1pPr>
              <a:defRPr sz="2400"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 sz="2800" b="1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90518"/>
          </a:xfrm>
        </p:spPr>
        <p:txBody>
          <a:bodyPr/>
          <a:lstStyle>
            <a:lvl1pPr>
              <a:defRPr b="0">
                <a:latin typeface="+mn-lt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49051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56625" y="65214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2010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400" b="0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NTFS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Windows 7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NTFS en quelques règles…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NTFS = NT File Système</a:t>
            </a:r>
          </a:p>
          <a:p>
            <a:r>
              <a:rPr lang="fr-FR" dirty="0" smtClean="0"/>
              <a:t>Système de fichiers sécurisée créé par MS pour son OS serveur</a:t>
            </a:r>
          </a:p>
          <a:p>
            <a:r>
              <a:rPr lang="fr-FR" dirty="0" smtClean="0"/>
              <a:t>Système par défaut pour les OS Microsoft</a:t>
            </a:r>
          </a:p>
          <a:p>
            <a:r>
              <a:rPr lang="fr-FR" dirty="0" smtClean="0"/>
              <a:t>La « table des matières » est nommé la MFT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60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règles - Généralité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 dossier est un fichier qui a un attribut spécifique</a:t>
            </a:r>
          </a:p>
          <a:p>
            <a:r>
              <a:rPr lang="fr-FR" dirty="0" smtClean="0"/>
              <a:t>On peut placer des permissions sur un objet du lecteur NTFS ( un fichier ou un dossier )</a:t>
            </a:r>
          </a:p>
          <a:p>
            <a:r>
              <a:rPr lang="fr-FR" dirty="0" smtClean="0"/>
              <a:t>Pour qu’un compte possède une autorisation d’accès sur un objet il faut que lui ou qu’un groupe auquel il appartient possède une autorisation à la ressource.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Si on a aucune autorisation défini sur un objet, on n’a pas d’accès dessus.</a:t>
            </a:r>
          </a:p>
          <a:p>
            <a:pPr>
              <a:buFont typeface="Wingdings"/>
              <a:buChar char="è"/>
            </a:pPr>
            <a:endParaRPr lang="fr-FR" dirty="0">
              <a:sym typeface="Wingdings" pitchFamily="2" charset="2"/>
            </a:endParaRP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Les objets ayant des SID sont : les comptes </a:t>
            </a:r>
            <a:r>
              <a:rPr lang="fr-FR" dirty="0" err="1" smtClean="0">
                <a:sym typeface="Wingdings" pitchFamily="2" charset="2"/>
              </a:rPr>
              <a:t>users</a:t>
            </a:r>
            <a:r>
              <a:rPr lang="fr-FR" dirty="0" smtClean="0">
                <a:sym typeface="Wingdings" pitchFamily="2" charset="2"/>
              </a:rPr>
              <a:t>, les groupes de sécurité et les comptes machines.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628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Règle d’héritage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smtClean="0"/>
              <a:t>Quand un </a:t>
            </a:r>
            <a:r>
              <a:rPr lang="fr-FR" dirty="0" smtClean="0">
                <a:solidFill>
                  <a:srgbClr val="008000"/>
                </a:solidFill>
              </a:rPr>
              <a:t>objet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est créé</a:t>
            </a:r>
            <a:r>
              <a:rPr lang="fr-FR" dirty="0" smtClean="0"/>
              <a:t>, il hérite </a:t>
            </a:r>
            <a:r>
              <a:rPr lang="fr-FR" dirty="0"/>
              <a:t>des </a:t>
            </a:r>
            <a:r>
              <a:rPr lang="fr-FR" dirty="0" smtClean="0"/>
              <a:t>permissions </a:t>
            </a:r>
            <a:r>
              <a:rPr lang="fr-FR" dirty="0"/>
              <a:t>du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dossier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parent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Eventuellement il peut hériter des permissions du lecteur racine si l’objet est crée à la racine du disque.</a:t>
            </a:r>
          </a:p>
          <a:p>
            <a:pPr lvl="1"/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L'on peut ajouter </a:t>
            </a:r>
            <a:r>
              <a:rPr lang="fr-FR" dirty="0" smtClean="0"/>
              <a:t>ou compléter des </a:t>
            </a:r>
            <a:r>
              <a:rPr lang="fr-FR" dirty="0"/>
              <a:t>entrées de permissions </a:t>
            </a:r>
            <a:r>
              <a:rPr lang="fr-FR" dirty="0" err="1"/>
              <a:t>ntfs</a:t>
            </a:r>
            <a:r>
              <a:rPr lang="fr-FR" dirty="0"/>
              <a:t> sur un objet, tout en conservant les </a:t>
            </a:r>
            <a:r>
              <a:rPr lang="fr-FR" dirty="0" smtClean="0"/>
              <a:t>permissions </a:t>
            </a:r>
            <a:r>
              <a:rPr lang="fr-FR" dirty="0"/>
              <a:t>héritées</a:t>
            </a:r>
            <a:r>
              <a:rPr lang="fr-FR" dirty="0" smtClean="0"/>
              <a:t>.</a:t>
            </a:r>
          </a:p>
          <a:p>
            <a:pPr marL="857250" lvl="1" indent="-457200"/>
            <a:r>
              <a:rPr lang="fr-FR" dirty="0" smtClean="0"/>
              <a:t>Exemple on peut ajouter un groupe qui n’a pas déjà de permissions sur le dossier et lui donner un contrôle total.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1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Abandon d’héritage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3. Sur un objet on peut supprimer l’héritage.</a:t>
            </a:r>
            <a:br>
              <a:rPr lang="fr-FR" dirty="0" smtClean="0"/>
            </a:br>
            <a:r>
              <a:rPr lang="fr-FR" dirty="0" smtClean="0"/>
              <a:t>Attention,  on risque de créer un objet sans aucune entrée de permission défini dessus </a:t>
            </a:r>
            <a:r>
              <a:rPr lang="fr-FR" dirty="0" smtClean="0">
                <a:sym typeface="Wingdings" pitchFamily="2" charset="2"/>
              </a:rPr>
              <a:t> personne ne pourra y accéder. ( Encore que…)</a:t>
            </a:r>
          </a:p>
          <a:p>
            <a:pPr marL="0" indent="0">
              <a:buNone/>
            </a:pPr>
            <a:r>
              <a:rPr lang="fr-FR" dirty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   On peut copier les permissions actuelles de l’objet pour en faire un point de départ qui à les modifier par la suite.</a:t>
            </a:r>
          </a:p>
          <a:p>
            <a:pPr marL="0" indent="0">
              <a:buNone/>
            </a:pP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4. On évite de modifier les permissions sur les files…</a:t>
            </a:r>
          </a:p>
          <a:p>
            <a:pPr marL="0" indent="0">
              <a:buNone/>
            </a:pP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4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Règle de cumul des autorisations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5 Un Utilisateur appartenant à plusieurs groupes cumule les permissions…des groupes auquel il appartient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1719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Permission de refus	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smtClean="0"/>
              <a:t>On peut donner une permission de refus à un </a:t>
            </a:r>
            <a:r>
              <a:rPr lang="fr-FR" dirty="0" err="1" smtClean="0"/>
              <a:t>sid</a:t>
            </a:r>
            <a:r>
              <a:rPr lang="fr-FR" dirty="0" smtClean="0"/>
              <a:t> sur un objet…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Si </a:t>
            </a:r>
            <a:r>
              <a:rPr lang="fr-FR" dirty="0" err="1" smtClean="0"/>
              <a:t>userA</a:t>
            </a:r>
            <a:r>
              <a:rPr lang="fr-FR" dirty="0" smtClean="0"/>
              <a:t> est membre du groupe GLcompta1 qui a un CT sur le dossier Compta alors que </a:t>
            </a:r>
            <a:r>
              <a:rPr lang="fr-FR" dirty="0" err="1" smtClean="0"/>
              <a:t>UserA</a:t>
            </a:r>
            <a:r>
              <a:rPr lang="fr-FR" dirty="0" smtClean="0"/>
              <a:t> a un refus d’écriture…</a:t>
            </a:r>
            <a:r>
              <a:rPr lang="fr-FR" dirty="0" smtClean="0">
                <a:sym typeface="Wingdings" pitchFamily="2" charset="2"/>
              </a:rPr>
              <a:t> </a:t>
            </a:r>
            <a:r>
              <a:rPr lang="fr-FR" b="1" dirty="0" smtClean="0">
                <a:solidFill>
                  <a:srgbClr val="FF0000"/>
                </a:solidFill>
                <a:sym typeface="Wingdings" pitchFamily="2" charset="2"/>
              </a:rPr>
              <a:t>le refus est toujours prioritaire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 smtClean="0">
                <a:solidFill>
                  <a:srgbClr val="FF0000"/>
                </a:solidFill>
                <a:sym typeface="Wingdings" pitchFamily="2" charset="2"/>
              </a:rPr>
              <a:t>On éviter de donner des permissions de refus.</a:t>
            </a:r>
            <a:endParaRPr lang="fr-FR" b="1" dirty="0">
              <a:solidFill>
                <a:srgbClr val="FF0000"/>
              </a:solidFill>
              <a:sym typeface="Wingdings" pitchFamily="2" charset="2"/>
            </a:endParaRPr>
          </a:p>
          <a:p>
            <a:pPr marL="457200" indent="-457200">
              <a:buFont typeface="+mj-lt"/>
              <a:buAutoNum type="arabicPeriod"/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99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/>
          <a:lstStyle/>
          <a:p>
            <a:r>
              <a:rPr lang="fr-FR" dirty="0" smtClean="0"/>
              <a:t>Copie et déplacement d’un fichier NTFS,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Si copie =&gt; Création d’objet </a:t>
            </a:r>
            <a:r>
              <a:rPr lang="fr-FR" dirty="0" smtClean="0">
                <a:sym typeface="Wingdings" pitchFamily="2" charset="2"/>
              </a:rPr>
              <a:t> permission du dossier cible parent</a:t>
            </a:r>
          </a:p>
          <a:p>
            <a:r>
              <a:rPr lang="fr-FR" dirty="0" smtClean="0">
                <a:sym typeface="Wingdings" pitchFamily="2" charset="2"/>
              </a:rPr>
              <a:t>Si déplacement sur un lecteur différent  </a:t>
            </a:r>
            <a:r>
              <a:rPr lang="fr-FR" dirty="0"/>
              <a:t>Création d’objet </a:t>
            </a:r>
            <a:r>
              <a:rPr lang="fr-FR" dirty="0">
                <a:sym typeface="Wingdings" pitchFamily="2" charset="2"/>
              </a:rPr>
              <a:t> permission du dossier cible parent</a:t>
            </a:r>
          </a:p>
          <a:p>
            <a:r>
              <a:rPr lang="fr-FR" dirty="0">
                <a:sym typeface="Wingdings" pitchFamily="2" charset="2"/>
              </a:rPr>
              <a:t>Si déplacement sur </a:t>
            </a:r>
            <a:r>
              <a:rPr lang="fr-FR" dirty="0" smtClean="0">
                <a:sym typeface="Wingdings" pitchFamily="2" charset="2"/>
              </a:rPr>
              <a:t>le même lecteur  On garde les permissions de la source. ( Attention danger !!!)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669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Propriétaire de l’objet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Chaque objet possède un propriétaire.</a:t>
            </a:r>
          </a:p>
          <a:p>
            <a:r>
              <a:rPr lang="fr-FR" dirty="0" smtClean="0"/>
              <a:t>Le propriétaire est souvent celui qui a crée le document ( la première fois)</a:t>
            </a:r>
          </a:p>
          <a:p>
            <a:r>
              <a:rPr lang="fr-FR" dirty="0" smtClean="0"/>
              <a:t>Le propriétaire d’un objet peut modifier les autorisations de l’objet !</a:t>
            </a:r>
          </a:p>
          <a:p>
            <a:r>
              <a:rPr lang="fr-FR" dirty="0" smtClean="0"/>
              <a:t>Un </a:t>
            </a:r>
            <a:r>
              <a:rPr lang="fr-FR" dirty="0" err="1" smtClean="0"/>
              <a:t>admin</a:t>
            </a:r>
            <a:r>
              <a:rPr lang="fr-FR" dirty="0" smtClean="0"/>
              <a:t> connecté localement sur un </a:t>
            </a:r>
            <a:r>
              <a:rPr lang="fr-FR" dirty="0" err="1" smtClean="0"/>
              <a:t>pdt</a:t>
            </a:r>
            <a:r>
              <a:rPr lang="fr-FR" dirty="0" smtClean="0"/>
              <a:t>/serveur peut s’approprier tous les objets de la machine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25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donner les permissions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Account</a:t>
            </a:r>
            <a:r>
              <a:rPr lang="fr-FR" dirty="0" smtClean="0"/>
              <a:t> ( prendre le compte )</a:t>
            </a:r>
          </a:p>
          <a:p>
            <a:r>
              <a:rPr lang="fr-FR" dirty="0" smtClean="0"/>
              <a:t>Global ( mettre les </a:t>
            </a:r>
            <a:r>
              <a:rPr lang="fr-FR" dirty="0" err="1" smtClean="0"/>
              <a:t>users</a:t>
            </a:r>
            <a:r>
              <a:rPr lang="fr-FR" dirty="0" smtClean="0"/>
              <a:t> dans un global)</a:t>
            </a:r>
          </a:p>
          <a:p>
            <a:r>
              <a:rPr lang="fr-FR" dirty="0" smtClean="0"/>
              <a:t>(</a:t>
            </a:r>
            <a:r>
              <a:rPr lang="fr-FR" dirty="0" smtClean="0">
                <a:solidFill>
                  <a:srgbClr val="008000"/>
                </a:solidFill>
              </a:rPr>
              <a:t>Universel je place le global dans l’universel )</a:t>
            </a:r>
          </a:p>
          <a:p>
            <a:r>
              <a:rPr lang="fr-FR" dirty="0" smtClean="0"/>
              <a:t>DL (je crée un groupe local machine ex: 	GL_ReadWriteFolder1)</a:t>
            </a:r>
          </a:p>
          <a:p>
            <a:r>
              <a:rPr lang="fr-FR" dirty="0" smtClean="0"/>
              <a:t>Permission ( je donne les permissions au groupes local GL_ReadWriteFolder1)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07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ne pas les donner correctement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 donne les permissions directement au User</a:t>
            </a:r>
          </a:p>
          <a:p>
            <a:r>
              <a:rPr lang="fr-FR" dirty="0" smtClean="0"/>
              <a:t>Je met Contrôle Total à tout le monde</a:t>
            </a:r>
          </a:p>
          <a:p>
            <a:r>
              <a:rPr lang="fr-FR" dirty="0" smtClean="0"/>
              <a:t>Je mets au contraire plein de permissions subtile partout sans documenter et éventuellement sur des fichiers unitaires..</a:t>
            </a:r>
          </a:p>
          <a:p>
            <a:r>
              <a:rPr lang="fr-FR" dirty="0" smtClean="0"/>
              <a:t>Je déplace des dossiers dans tous les sens…</a:t>
            </a:r>
          </a:p>
          <a:p>
            <a:r>
              <a:rPr lang="fr-FR" dirty="0" smtClean="0"/>
              <a:t>Je crée une arborescence de travers…</a:t>
            </a:r>
          </a:p>
          <a:p>
            <a:pPr lvl="1"/>
            <a:r>
              <a:rPr lang="fr-FR" dirty="0" smtClean="0"/>
              <a:t>Dossiers sensibles à la racine et des dossiers enfants « ouverts »</a:t>
            </a:r>
          </a:p>
          <a:p>
            <a:pPr lvl="1"/>
            <a:r>
              <a:rPr lang="fr-FR" dirty="0" smtClean="0"/>
              <a:t>Je crée mal mon arborescence</a:t>
            </a:r>
          </a:p>
          <a:p>
            <a:pPr marL="457200" lvl="1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765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Partages SMB+ NTFS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 un partage on peut placer des permissions.</a:t>
            </a:r>
          </a:p>
          <a:p>
            <a:r>
              <a:rPr lang="fr-FR" dirty="0" smtClean="0"/>
              <a:t>Attention désormais par défaut « Tout le monde » Lecteur seul</a:t>
            </a:r>
          </a:p>
          <a:p>
            <a:r>
              <a:rPr lang="fr-FR" dirty="0" smtClean="0"/>
              <a:t>On cumule les restrictions du partage et celle des permissions </a:t>
            </a:r>
            <a:r>
              <a:rPr lang="fr-FR" dirty="0" err="1" smtClean="0"/>
              <a:t>ntfs</a:t>
            </a:r>
            <a:endParaRPr lang="fr-FR" dirty="0"/>
          </a:p>
          <a:p>
            <a:r>
              <a:rPr lang="fr-FR" dirty="0" smtClean="0"/>
              <a:t>Pour simplifier la lecture et l’affectation des droits on donne un accès Contrôle total aux Utilisateurs concernés sur le Share.</a:t>
            </a:r>
          </a:p>
          <a:p>
            <a:r>
              <a:rPr lang="fr-FR" dirty="0" smtClean="0"/>
              <a:t>Et on gère les permissions via NTFS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86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Net </a:t>
            </a:r>
            <a:r>
              <a:rPr lang="fr-FR" dirty="0" err="1" smtClean="0"/>
              <a:t>share</a:t>
            </a:r>
            <a:endParaRPr lang="fr-FR" dirty="0" smtClean="0"/>
          </a:p>
          <a:p>
            <a:r>
              <a:rPr lang="fr-FR" dirty="0" smtClean="0"/>
              <a:t>Net session </a:t>
            </a:r>
          </a:p>
          <a:p>
            <a:r>
              <a:rPr lang="fr-FR" dirty="0" smtClean="0"/>
              <a:t>Partages administratifs : </a:t>
            </a:r>
          </a:p>
          <a:p>
            <a:pPr lvl="1"/>
            <a:r>
              <a:rPr lang="fr-FR" dirty="0" smtClean="0"/>
              <a:t>C$ d$ etc…</a:t>
            </a:r>
          </a:p>
          <a:p>
            <a:pPr lvl="1"/>
            <a:r>
              <a:rPr lang="fr-FR" dirty="0" err="1" smtClean="0"/>
              <a:t>Admins</a:t>
            </a:r>
            <a:r>
              <a:rPr lang="fr-FR" dirty="0" smtClean="0"/>
              <a:t>$</a:t>
            </a:r>
          </a:p>
          <a:p>
            <a:pPr lvl="1"/>
            <a:r>
              <a:rPr lang="fr-FR" dirty="0" smtClean="0"/>
              <a:t>IPC$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016112"/>
      </p:ext>
    </p:extLst>
  </p:cSld>
  <p:clrMapOvr>
    <a:masterClrMapping/>
  </p:clrMapOvr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cosia.SC.v.0.01.200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24E9E63-1295-4D99-8691-904CA0F5CBCA}"/>
</file>

<file path=customXml/itemProps2.xml><?xml version="1.0" encoding="utf-8"?>
<ds:datastoreItem xmlns:ds="http://schemas.openxmlformats.org/officeDocument/2006/customXml" ds:itemID="{C21B1FD0-5C03-4B49-95A6-8E26E17B7DAE}"/>
</file>

<file path=customXml/itemProps3.xml><?xml version="1.0" encoding="utf-8"?>
<ds:datastoreItem xmlns:ds="http://schemas.openxmlformats.org/officeDocument/2006/customXml" ds:itemID="{8DC1F188-9132-4920-8C07-FFF0C087404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20751</TotalTime>
  <Words>546</Words>
  <Application>Microsoft Office PowerPoint</Application>
  <PresentationFormat>Affichage à l'écran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Wingdings</vt:lpstr>
      <vt:lpstr>ecosia.SC.v.0.01.2003</vt:lpstr>
      <vt:lpstr>Windows 7 </vt:lpstr>
      <vt:lpstr>NTFS en quelques règles…</vt:lpstr>
      <vt:lpstr>Quelques règles - Généralité</vt:lpstr>
      <vt:lpstr>Règle d’héritage</vt:lpstr>
      <vt:lpstr>Abandon d’héritage</vt:lpstr>
      <vt:lpstr>Règle de cumul des autorisations</vt:lpstr>
      <vt:lpstr>Permission de refus </vt:lpstr>
      <vt:lpstr>Copie et déplacement d’un fichier NTFS,</vt:lpstr>
      <vt:lpstr>Propriétaire de l’objet</vt:lpstr>
      <vt:lpstr>Comment donner les permissions</vt:lpstr>
      <vt:lpstr>Comment ne pas les donner correctement</vt:lpstr>
      <vt:lpstr>Partages SMB+ NTFS</vt:lpstr>
      <vt:lpstr>Présentation PowerPoint</vt:lpstr>
    </vt:vector>
  </TitlesOfParts>
  <Company>ECOSIA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Compte Microsoft</cp:lastModifiedBy>
  <cp:revision>210</cp:revision>
  <cp:lastPrinted>1601-01-01T00:00:00Z</cp:lastPrinted>
  <dcterms:created xsi:type="dcterms:W3CDTF">2003-11-25T08:39:33Z</dcterms:created>
  <dcterms:modified xsi:type="dcterms:W3CDTF">2015-08-28T07:43:53Z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